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6"/>
  </p:notesMasterIdLst>
  <p:sldIdLst>
    <p:sldId id="260" r:id="rId5"/>
    <p:sldId id="261" r:id="rId6"/>
    <p:sldId id="262" r:id="rId7"/>
    <p:sldId id="263" r:id="rId8"/>
    <p:sldId id="264" r:id="rId9"/>
    <p:sldId id="265" r:id="rId10"/>
    <p:sldId id="266" r:id="rId11"/>
    <p:sldId id="267" r:id="rId12"/>
    <p:sldId id="270" r:id="rId13"/>
    <p:sldId id="271" r:id="rId14"/>
    <p:sldId id="269" r:id="rId15"/>
  </p:sldIdLst>
  <p:sldSz cx="9144000" cy="5143500" type="screen16x9"/>
  <p:notesSz cx="6858000" cy="9144000"/>
  <p:embeddedFontLst>
    <p:embeddedFont>
      <p:font typeface="Proxima Nova"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10BD0-5A73-6E8D-9034-F06CFDBD0EBE}" v="355" dt="2025-04-18T03:18:54.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to </a:t>
            </a:r>
            <a:r>
              <a:rPr err="1"/>
              <a:t>SmartCafé</a:t>
            </a:r>
            <a:r>
              <a:t>, your intelligent nutrition companion for workplace wellness. In today's fast-paced office environments, grabbing a quick bite often comes at the cost of nutritional awareness. </a:t>
            </a:r>
            <a:r>
              <a:rPr err="1"/>
              <a:t>SmartCafé</a:t>
            </a:r>
            <a:r>
              <a:t> bridges that gap.</a:t>
            </a:r>
          </a:p>
          <a:p>
            <a:endParaRPr/>
          </a:p>
          <a:p>
            <a:r>
              <a:t>This project is our hackathon submission for April 2025, designed as a mobile-first platform that gives users personalized insight into their meal choices. With a seamless UI, a smart multilingual food database, and AI-enabled future features, we're not just tracking calories—we're changing habits.</a:t>
            </a:r>
          </a:p>
          <a:p>
            <a:endParaRPr/>
          </a:p>
          <a:p>
            <a:r>
              <a:t>Let’s take a look at how we’re reshaping cafeteria dining through tech, starting with the core problem we aim to solve.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048C3-CA76-0633-A02D-6E6278D65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684A6-AA1F-5F5D-6D6F-545FCD897506}"/>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EE2A9910-E93B-F9EA-E52F-9EB51F1196F5}"/>
              </a:ext>
            </a:extLst>
          </p:cNvPr>
          <p:cNvSpPr>
            <a:spLocks noGrp="1"/>
          </p:cNvSpPr>
          <p:nvPr>
            <p:ph type="body" idx="1"/>
          </p:nvPr>
        </p:nvSpPr>
        <p:spPr/>
        <p:txBody>
          <a:bodyPr/>
          <a:lstStyle/>
          <a:p>
            <a:r>
              <a:t>SmartCafé checks all the boxes for hackathon excellence. Our UI was built with simplicity and speed in mind, earning high marks for intuitiveness. The multilingual, expandable food database addresses global usability.</a:t>
            </a:r>
          </a:p>
          <a:p>
            <a:endParaRPr/>
          </a:p>
          <a:p>
            <a:r>
              <a:t>From an engineering perspective, the architecture is scalable and AI-ready, supporting advanced image processing and analytics. Visual polish across app and pitch enhances presentation appeal.</a:t>
            </a:r>
          </a:p>
          <a:p>
            <a:endParaRPr/>
          </a:p>
          <a:p>
            <a:r>
              <a:t>And most importantly, we thought about long-term engagement. Gamification, user comparisons, and smart advice make this more than a one-off tracker—it’s a daily companion for healthier eating.</a:t>
            </a:r>
          </a:p>
        </p:txBody>
      </p:sp>
    </p:spTree>
    <p:extLst>
      <p:ext uri="{BB962C8B-B14F-4D97-AF65-F5344CB8AC3E}">
        <p14:creationId xmlns:p14="http://schemas.microsoft.com/office/powerpoint/2010/main" val="179012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AA3E4-7793-8994-2CBD-A89008AA8E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9E588-DEA5-0FBC-945F-3E15F8FC627D}"/>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80FBDE5F-29FB-F7DF-BD9A-9FF548C0EEFF}"/>
              </a:ext>
            </a:extLst>
          </p:cNvPr>
          <p:cNvSpPr>
            <a:spLocks noGrp="1"/>
          </p:cNvSpPr>
          <p:nvPr>
            <p:ph type="body" idx="1"/>
          </p:nvPr>
        </p:nvSpPr>
        <p:spPr/>
        <p:txBody>
          <a:bodyPr/>
          <a:lstStyle/>
          <a:p>
            <a:r>
              <a:t>SmartCafé checks all the boxes for hackathon excellence. Our UI was built with simplicity and speed in mind, earning high marks for intuitiveness. The multilingual, expandable food database addresses global usability.</a:t>
            </a:r>
          </a:p>
          <a:p>
            <a:endParaRPr/>
          </a:p>
          <a:p>
            <a:r>
              <a:t>From an engineering perspective, the architecture is scalable and AI-ready, supporting advanced image processing and analytics. Visual polish across app and pitch enhances presentation appeal.</a:t>
            </a:r>
          </a:p>
          <a:p>
            <a:endParaRPr/>
          </a:p>
          <a:p>
            <a:r>
              <a:t>And most importantly, we thought about long-term engagement. Gamification, user comparisons, and smart advice make this more than a one-off tracker—it’s a daily companion for healthier eating.</a:t>
            </a:r>
          </a:p>
        </p:txBody>
      </p:sp>
    </p:spTree>
    <p:extLst>
      <p:ext uri="{BB962C8B-B14F-4D97-AF65-F5344CB8AC3E}">
        <p14:creationId xmlns:p14="http://schemas.microsoft.com/office/powerpoint/2010/main" val="61962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Let’s address the problem </a:t>
            </a:r>
            <a:r>
              <a:rPr err="1"/>
              <a:t>SmartCafé</a:t>
            </a:r>
            <a:r>
              <a:t> is solving. In many workplace cafeterias, food choices are made blindly. Employees often don’t know the nutritional value of what they're eating. It’s not just about calories—it's about informed choices.</a:t>
            </a:r>
          </a:p>
          <a:p>
            <a:endParaRPr/>
          </a:p>
          <a:p>
            <a:r>
              <a:t>Cafeteria menus typically don’t offer nutrient insights, and there's little room for meal customization. Plus, when employees from diverse cultural backgrounds see names like 'Sundal' or '</a:t>
            </a:r>
            <a:r>
              <a:rPr err="1"/>
              <a:t>Chitranna</a:t>
            </a:r>
            <a:r>
              <a:t>', understanding what it means or how it fits their diet becomes a challenge.</a:t>
            </a:r>
          </a:p>
          <a:p>
            <a:endParaRPr/>
          </a:p>
          <a:p>
            <a:r>
              <a:rPr err="1"/>
              <a:t>SmartCafé</a:t>
            </a:r>
            <a:r>
              <a:t> aims to solve all of this through intuitive tracking, flexible meal inputs, and multilingual food recognition.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SmartCafé is built on a clear and compelling vision: to help people make smarter dietary decisions—especially in the workplace where options can be limited or poorly understood.</a:t>
            </a:r>
          </a:p>
          <a:p>
            <a:endParaRPr/>
          </a:p>
          <a:p>
            <a:r>
              <a:t>We want to empower users with accessible, real-time nutrition data, and this starts with a friendly app that works across languages and cultures. Users should be able to log cafeteria meals, add external foods, and see where they stand compared to global and workplace dietary averages.</a:t>
            </a:r>
          </a:p>
          <a:p>
            <a:endParaRPr/>
          </a:p>
          <a:p>
            <a:r>
              <a:t>Whether you're aiming for balanced meals or exploring healthier habits, SmartCafé gives you the insight and tools to take control of your daily nutrition.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Let’s dive into what SmartCafé actually looks like in action. These mockup UI screens showcase the thoughtful design and simplicity of the user interface.</a:t>
            </a:r>
          </a:p>
          <a:p>
            <a:endParaRPr/>
          </a:p>
          <a:p>
            <a:r>
              <a:t>From the home dashboard, users get a clear overview of their daily nutrient intake, including trend charts and comparative stats. The cafeteria menu interface offers a tap-based portion picker, making it fast and intuitive to record meals.</a:t>
            </a:r>
          </a:p>
          <a:p>
            <a:endParaRPr/>
          </a:p>
          <a:p>
            <a:r>
              <a:t>And for foods outside the menu? Just search the item, scan a barcode, or upload a photo—SmartCafé handles the rest. These visuals give a glimpse into how smooth the experience will be.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frontend of SmartCafé is designed for speed, clarity, and convenience. The cafeteria menu interface allows users to pick portions with a tap, quickly logging meals without navigating multiple screens.</a:t>
            </a:r>
          </a:p>
          <a:p>
            <a:endParaRPr/>
          </a:p>
          <a:p>
            <a:r>
              <a:t>It’s also smart—multilingual search adapts to cultural food terms, and users can log meals via barcode or even AI image input. Every entry is stored and visualized, giving users feedback on how their daily intake compares with healthy benchmarks.</a:t>
            </a:r>
          </a:p>
          <a:p>
            <a:endParaRPr/>
          </a:p>
          <a:p>
            <a:r>
              <a:t>We prioritized a light design theme and intuitive layout so users can act quickly and make informed decisions every time they eat.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Behind the frontend lies a powerful database that fuels SmartCafé’s multilingual intelligence. Every food entry is tagged with localized names, helping users recognize culturally relevant dishes instantly—think of 'Sundal' in India or 'Gado-Gado' in Indonesia.</a:t>
            </a:r>
          </a:p>
          <a:p>
            <a:endParaRPr/>
          </a:p>
          <a:p>
            <a:r>
              <a:t>This database is optimized for offline use, ensuring that users in remote office settings don’t face lags or loss of function. And because food is dynamic, the database is crowd-expandable—users and canteen staff can propose new entries, which are then moderated and version-controlled.</a:t>
            </a:r>
          </a:p>
          <a:p>
            <a:endParaRPr/>
          </a:p>
          <a:p>
            <a:r>
              <a:t>This collaborative model ensures the app stays relevant, useful, and culturally inclusive across office locations.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SmartCafé’s backend architecture is designed with adaptability and scale in mind. At its core is a local database packaged within the app, ensuring fast access and offline usability. For broader analytics, syncing with a central server is available—but entirely optional.</a:t>
            </a:r>
          </a:p>
          <a:p>
            <a:endParaRPr/>
          </a:p>
          <a:p>
            <a:r>
              <a:t>The system is AI-ready, capable of growing from simple manual logs to sophisticated features like AI-powered food recognition. Every data stream is structured to support evolution without disruption.</a:t>
            </a:r>
          </a:p>
          <a:p>
            <a:endParaRPr/>
          </a:p>
          <a:p>
            <a:r>
              <a:t>User privacy is a cornerstone. Any analytics or trend uploads are consent-based. This foundation allows for features like personalized nutrition advice and percentile-based comparisons while maintaining data integrity and trust.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Looking forward, SmartCafé is engineered for continuous innovation. One major upcoming feature is AI-driven food recognition. Just snap a picture of your meal, and the app will identify items and estimate serving sizes—ideal for busy users.</a:t>
            </a:r>
          </a:p>
          <a:p>
            <a:endParaRPr/>
          </a:p>
          <a:p>
            <a:r>
              <a:t>The app will also offer personalized dietary advice by analyzing trends in your intake and comparing them to health benchmarks. This turns data into real, actionable insights.</a:t>
            </a:r>
          </a:p>
          <a:p>
            <a:endParaRPr/>
          </a:p>
          <a:p>
            <a:r>
              <a:t>To keep users engaged and motivated, SmartCafé will gamify nutrition—think achievements, daily streaks, and progress rewards. Together, these enhancements create a more intelligent and empowering user experience.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BD949-1527-071F-D7DF-C2BA29250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3D158-7549-D005-F674-5B78E44A45CC}"/>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C568B2A2-FEFB-DF6D-1787-C64593C104C7}"/>
              </a:ext>
            </a:extLst>
          </p:cNvPr>
          <p:cNvSpPr>
            <a:spLocks noGrp="1"/>
          </p:cNvSpPr>
          <p:nvPr>
            <p:ph type="body" idx="1"/>
          </p:nvPr>
        </p:nvSpPr>
        <p:spPr/>
        <p:txBody>
          <a:bodyPr/>
          <a:lstStyle/>
          <a:p>
            <a:r>
              <a:t>SmartCafé checks all the boxes for hackathon excellence. Our UI was built with simplicity and speed in mind, earning high marks for intuitiveness. The multilingual, expandable food database addresses global usability.</a:t>
            </a:r>
          </a:p>
          <a:p>
            <a:endParaRPr/>
          </a:p>
          <a:p>
            <a:r>
              <a:t>From an engineering perspective, the architecture is scalable and AI-ready, supporting advanced image processing and analytics. Visual polish across app and pitch enhances presentation appeal.</a:t>
            </a:r>
          </a:p>
          <a:p>
            <a:endParaRPr/>
          </a:p>
          <a:p>
            <a:r>
              <a:t>And most importantly, we thought about long-term engagement. Gamification, user comparisons, and smart advice make this more than a one-off tracker—it’s a daily companion for healthier eating.</a:t>
            </a:r>
          </a:p>
        </p:txBody>
      </p:sp>
    </p:spTree>
    <p:extLst>
      <p:ext uri="{BB962C8B-B14F-4D97-AF65-F5344CB8AC3E}">
        <p14:creationId xmlns:p14="http://schemas.microsoft.com/office/powerpoint/2010/main" val="125485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Agenda</a:t>
            </a:r>
            <a:endParaRPr/>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SmartCafé: Your Nutritional Companion</a:t>
            </a:r>
          </a:p>
        </p:txBody>
      </p:sp>
      <p:sp>
        <p:nvSpPr>
          <p:cNvPr id="4" name="Subtitle 3"/>
          <p:cNvSpPr>
            <a:spLocks noGrp="1"/>
          </p:cNvSpPr>
          <p:nvPr>
            <p:ph type="subTitle" idx="13"/>
          </p:nvPr>
        </p:nvSpPr>
        <p:spPr/>
        <p:txBody>
          <a:bodyPr>
            <a:normAutofit/>
          </a:bodyPr>
          <a:lstStyle/>
          <a:p>
            <a:r>
              <a:t>Hackathon Submission | April 2025</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Smart Eating at Work:</a:t>
            </a:r>
            <a:r>
              <a:rPr sz="1300" b="0" i="0">
                <a:solidFill>
                  <a:srgbClr val="616161"/>
                </a:solidFill>
                <a:latin typeface="Proxima Nova"/>
              </a:rPr>
              <a:t> A mobile-first approach to empower office employees with nutritional insights from cafeteria meals.</a:t>
            </a:r>
          </a:p>
          <a:p>
            <a:pPr marL="228600" lvl="1" indent="-91440" algn="l">
              <a:spcBef>
                <a:spcPts val="1200"/>
              </a:spcBef>
              <a:spcAft>
                <a:spcPts val="0"/>
              </a:spcAft>
              <a:buSzPct val="100000"/>
              <a:buFont typeface="Arial"/>
              <a:buChar char="•"/>
            </a:pPr>
            <a:r>
              <a:rPr sz="1300" b="1" i="0">
                <a:solidFill>
                  <a:srgbClr val="616161"/>
                </a:solidFill>
                <a:latin typeface="Proxima Nova"/>
              </a:rPr>
              <a:t>Built for Intuition:</a:t>
            </a:r>
            <a:r>
              <a:rPr sz="1300" b="0" i="0">
                <a:solidFill>
                  <a:srgbClr val="616161"/>
                </a:solidFill>
                <a:latin typeface="Proxima Nova"/>
              </a:rPr>
              <a:t> Simple, multilingual UI designed for fast, on-the-go use in busy work environments.</a:t>
            </a:r>
          </a:p>
          <a:p>
            <a:pPr marL="228600" lvl="1" indent="-91440" algn="l">
              <a:spcBef>
                <a:spcPts val="1200"/>
              </a:spcBef>
              <a:spcAft>
                <a:spcPts val="0"/>
              </a:spcAft>
              <a:buSzPct val="100000"/>
              <a:buFont typeface="Arial"/>
              <a:buChar char="•"/>
            </a:pPr>
            <a:r>
              <a:rPr sz="1300" b="1" i="0">
                <a:solidFill>
                  <a:srgbClr val="616161"/>
                </a:solidFill>
                <a:latin typeface="Proxima Nova"/>
              </a:rPr>
              <a:t>Hackathon Ready:</a:t>
            </a:r>
            <a:r>
              <a:rPr sz="1300" b="0" i="0">
                <a:solidFill>
                  <a:srgbClr val="616161"/>
                </a:solidFill>
                <a:latin typeface="Proxima Nova"/>
              </a:rPr>
              <a:t> Polished prototype, scalable backend, and future-ready AI features.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3" name="Picture 2" descr="nutritrack_mockup_slide.png">
            <a:extLst>
              <a:ext uri="{FF2B5EF4-FFF2-40B4-BE49-F238E27FC236}">
                <a16:creationId xmlns:a16="http://schemas.microsoft.com/office/drawing/2014/main" id="{CC4E4FF6-E08E-1C6E-AD4C-0B57F007CDC0}"/>
              </a:ext>
            </a:extLst>
          </p:cNvPr>
          <p:cNvPicPr>
            <a:picLocks noChangeAspect="1"/>
          </p:cNvPicPr>
          <p:nvPr/>
        </p:nvPicPr>
        <p:blipFill>
          <a:blip r:embed="rId3"/>
          <a:srcRect l="59518"/>
          <a:stretch/>
        </p:blipFill>
        <p:spPr>
          <a:xfrm>
            <a:off x="5927270" y="227220"/>
            <a:ext cx="2530930" cy="46890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7CBF8-F235-7D34-711C-FB65C9DC4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5082C4-8BB8-FF40-4AC3-4937FB215D16}"/>
              </a:ext>
            </a:extLst>
          </p:cNvPr>
          <p:cNvSpPr>
            <a:spLocks noGrp="1"/>
          </p:cNvSpPr>
          <p:nvPr>
            <p:ph type="title"/>
          </p:nvPr>
        </p:nvSpPr>
        <p:spPr/>
        <p:txBody>
          <a:bodyPr>
            <a:normAutofit/>
          </a:bodyPr>
          <a:lstStyle/>
          <a:p>
            <a:r>
              <a:rPr lang="en-US"/>
              <a:t>Hackathon Timeline with Gates</a:t>
            </a:r>
            <a:endParaRPr/>
          </a:p>
        </p:txBody>
      </p:sp>
      <p:sp>
        <p:nvSpPr>
          <p:cNvPr id="5" name="Rectangle 4">
            <a:extLst>
              <a:ext uri="{FF2B5EF4-FFF2-40B4-BE49-F238E27FC236}">
                <a16:creationId xmlns:a16="http://schemas.microsoft.com/office/drawing/2014/main" id="{3435C5BF-9E6B-7124-15ED-CBC487DBE975}"/>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BE9A27D9-720B-5EA6-7AE3-84BC45D97A6E}"/>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ECA67D40-A69B-ADD9-D8C2-22FF53851B19}"/>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aphicFrame>
        <p:nvGraphicFramePr>
          <p:cNvPr id="8" name="Table 7">
            <a:extLst>
              <a:ext uri="{FF2B5EF4-FFF2-40B4-BE49-F238E27FC236}">
                <a16:creationId xmlns:a16="http://schemas.microsoft.com/office/drawing/2014/main" id="{A1A7BADD-8168-2849-7A20-C0166981F33C}"/>
              </a:ext>
            </a:extLst>
          </p:cNvPr>
          <p:cNvGraphicFramePr>
            <a:graphicFrameLocks noGrp="1"/>
          </p:cNvGraphicFramePr>
          <p:nvPr>
            <p:extLst>
              <p:ext uri="{D42A27DB-BD31-4B8C-83A1-F6EECF244321}">
                <p14:modId xmlns:p14="http://schemas.microsoft.com/office/powerpoint/2010/main" val="2518672553"/>
              </p:ext>
            </p:extLst>
          </p:nvPr>
        </p:nvGraphicFramePr>
        <p:xfrm>
          <a:off x="689919" y="1575486"/>
          <a:ext cx="7887732" cy="2291082"/>
        </p:xfrm>
        <a:graphic>
          <a:graphicData uri="http://schemas.openxmlformats.org/drawingml/2006/table">
            <a:tbl>
              <a:tblPr bandRow="1">
                <a:tableStyleId>{5C22544A-7EE6-4342-B048-85BDC9FD1C3A}</a:tableStyleId>
              </a:tblPr>
              <a:tblGrid>
                <a:gridCol w="2596851">
                  <a:extLst>
                    <a:ext uri="{9D8B030D-6E8A-4147-A177-3AD203B41FA5}">
                      <a16:colId xmlns:a16="http://schemas.microsoft.com/office/drawing/2014/main" val="1086274086"/>
                    </a:ext>
                  </a:extLst>
                </a:gridCol>
                <a:gridCol w="3795398">
                  <a:extLst>
                    <a:ext uri="{9D8B030D-6E8A-4147-A177-3AD203B41FA5}">
                      <a16:colId xmlns:a16="http://schemas.microsoft.com/office/drawing/2014/main" val="360320132"/>
                    </a:ext>
                  </a:extLst>
                </a:gridCol>
                <a:gridCol w="1495483">
                  <a:extLst>
                    <a:ext uri="{9D8B030D-6E8A-4147-A177-3AD203B41FA5}">
                      <a16:colId xmlns:a16="http://schemas.microsoft.com/office/drawing/2014/main" val="3700386828"/>
                    </a:ext>
                  </a:extLst>
                </a:gridCol>
              </a:tblGrid>
              <a:tr h="381847">
                <a:tc>
                  <a:txBody>
                    <a:bodyPr/>
                    <a:lstStyle/>
                    <a:p>
                      <a:r>
                        <a:rPr lang="en-US"/>
                        <a:t>Criteria</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Description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Points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670950308"/>
                  </a:ext>
                </a:extLst>
              </a:tr>
              <a:tr h="381847">
                <a:tc>
                  <a:txBody>
                    <a:bodyPr/>
                    <a:lstStyle/>
                    <a:p>
                      <a:r>
                        <a:rPr lang="en-US" b="1"/>
                        <a:t>AI Vision Input</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Dish/menu recognition via camera</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10</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80767424"/>
                  </a:ext>
                </a:extLst>
              </a:tr>
              <a:tr h="381847">
                <a:tc>
                  <a:txBody>
                    <a:bodyPr/>
                    <a:lstStyle/>
                    <a:p>
                      <a:r>
                        <a:rPr lang="en-US" b="1"/>
                        <a:t>Voice Support</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Voice input for ease of use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5</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52200487"/>
                  </a:ext>
                </a:extLst>
              </a:tr>
              <a:tr h="381847">
                <a:tc>
                  <a:txBody>
                    <a:bodyPr/>
                    <a:lstStyle/>
                    <a:p>
                      <a:r>
                        <a:rPr lang="en-US" b="1"/>
                        <a:t>Smart Recommendations</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AI-driven diet suggestions or nudges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10</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582955328"/>
                  </a:ext>
                </a:extLst>
              </a:tr>
              <a:tr h="381847">
                <a:tc>
                  <a:txBody>
                    <a:bodyPr/>
                    <a:lstStyle/>
                    <a:p>
                      <a:r>
                        <a:rPr lang="en-US" b="1"/>
                        <a:t>Gamification</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Badges, leaderboards, challenges, etc.</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5</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621511752"/>
                  </a:ext>
                </a:extLst>
              </a:tr>
              <a:tr h="381847">
                <a:tc>
                  <a:txBody>
                    <a:bodyPr/>
                    <a:lstStyle/>
                    <a:p>
                      <a:r>
                        <a:rPr lang="en-US" b="1"/>
                        <a:t>Multilingual Input</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Support for dish names in local languages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10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616647609"/>
                  </a:ext>
                </a:extLst>
              </a:tr>
            </a:tbl>
          </a:graphicData>
        </a:graphic>
      </p:graphicFrame>
      <p:sp>
        <p:nvSpPr>
          <p:cNvPr id="11" name="Subtitle 3">
            <a:extLst>
              <a:ext uri="{FF2B5EF4-FFF2-40B4-BE49-F238E27FC236}">
                <a16:creationId xmlns:a16="http://schemas.microsoft.com/office/drawing/2014/main" id="{BA933BAE-B82F-C38F-71C4-8FD45F640F6C}"/>
              </a:ext>
            </a:extLst>
          </p:cNvPr>
          <p:cNvSpPr txBox="1">
            <a:spLocks/>
          </p:cNvSpPr>
          <p:nvPr/>
        </p:nvSpPr>
        <p:spPr>
          <a:xfrm>
            <a:off x="464099" y="865326"/>
            <a:ext cx="8520599" cy="481810"/>
          </a:xfrm>
          <a:prstGeom prst="rect">
            <a:avLst/>
          </a:prstGeom>
          <a:noFill/>
          <a:ln>
            <a:noFill/>
          </a:ln>
        </p:spPr>
        <p:txBody>
          <a:bodyPr spcFirstLastPara="1" wrap="square" lIns="91425" tIns="0" rIns="91425" bIns="91425"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accent3"/>
              </a:buClr>
              <a:buSzPts val="1800"/>
              <a:buFont typeface="Proxima Nova"/>
              <a:buNone/>
              <a:defRPr sz="1600" b="0" i="0" u="none" strike="noStrike" cap="none">
                <a:solidFill>
                  <a:schemeClr val="accent3"/>
                </a:solidFill>
                <a:latin typeface="Proxima Nova"/>
                <a:ea typeface="Proxima Nova"/>
                <a:cs typeface="Proxima Nova"/>
                <a:sym typeface="Proxima Nova"/>
              </a:defRPr>
            </a:lvl1pPr>
            <a:lvl2pPr marL="457200" marR="0" lvl="1" indent="0" algn="ctr"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2pPr>
            <a:lvl3pPr marL="914400" marR="0" lvl="2" indent="0" algn="ctr"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3pPr>
            <a:lvl4pPr marL="1371600" marR="0" lvl="3" indent="0" algn="ctr"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4pPr>
            <a:lvl5pPr marL="1828800" marR="0" lvl="4" indent="0" algn="ctr"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5pPr>
            <a:lvl6pPr marL="2286000" marR="0" lvl="5" indent="0" algn="ctr"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6pPr>
            <a:lvl7pPr marL="2743200" marR="0" lvl="6" indent="0" algn="ctr"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7pPr>
            <a:lvl8pPr marL="3200400" marR="0" lvl="7" indent="0" algn="ctr"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8pPr>
            <a:lvl9pPr marL="3657600" marR="0" lvl="8" indent="0" algn="ctr"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9pPr>
          </a:lstStyle>
          <a:p>
            <a:r>
              <a:rPr lang="en-US"/>
              <a:t>Good-to-Haves (40 Points)</a:t>
            </a:r>
          </a:p>
        </p:txBody>
      </p:sp>
    </p:spTree>
    <p:extLst>
      <p:ext uri="{BB962C8B-B14F-4D97-AF65-F5344CB8AC3E}">
        <p14:creationId xmlns:p14="http://schemas.microsoft.com/office/powerpoint/2010/main" val="274750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0ED19-CFC6-DB07-84F3-68B3B4B76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4B562-F4BF-067B-86A9-B714F2D860D2}"/>
              </a:ext>
            </a:extLst>
          </p:cNvPr>
          <p:cNvSpPr>
            <a:spLocks noGrp="1"/>
          </p:cNvSpPr>
          <p:nvPr>
            <p:ph type="title"/>
          </p:nvPr>
        </p:nvSpPr>
        <p:spPr/>
        <p:txBody>
          <a:bodyPr>
            <a:normAutofit/>
          </a:bodyPr>
          <a:lstStyle/>
          <a:p>
            <a:r>
              <a:rPr lang="en-US"/>
              <a:t>Hackathon Timeline with Gates</a:t>
            </a:r>
            <a:endParaRPr/>
          </a:p>
        </p:txBody>
      </p:sp>
      <p:sp>
        <p:nvSpPr>
          <p:cNvPr id="4" name="Subtitle 3">
            <a:extLst>
              <a:ext uri="{FF2B5EF4-FFF2-40B4-BE49-F238E27FC236}">
                <a16:creationId xmlns:a16="http://schemas.microsoft.com/office/drawing/2014/main" id="{7E77E8B1-C55B-3BA3-C587-87A6974FC26E}"/>
              </a:ext>
            </a:extLst>
          </p:cNvPr>
          <p:cNvSpPr>
            <a:spLocks noGrp="1"/>
          </p:cNvSpPr>
          <p:nvPr>
            <p:ph type="subTitle" idx="13"/>
          </p:nvPr>
        </p:nvSpPr>
        <p:spPr/>
        <p:txBody>
          <a:bodyPr>
            <a:normAutofit/>
          </a:bodyPr>
          <a:lstStyle/>
          <a:p>
            <a:endParaRPr/>
          </a:p>
        </p:txBody>
      </p:sp>
      <p:sp>
        <p:nvSpPr>
          <p:cNvPr id="5" name="Rectangle 4">
            <a:extLst>
              <a:ext uri="{FF2B5EF4-FFF2-40B4-BE49-F238E27FC236}">
                <a16:creationId xmlns:a16="http://schemas.microsoft.com/office/drawing/2014/main" id="{33236E13-07EC-61B7-7FA4-7E7475599F12}"/>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98B86226-4DB0-2164-F2E7-901FFF939E79}"/>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0DE94520-3F88-8019-3F70-98FB590A2913}"/>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aphicFrame>
        <p:nvGraphicFramePr>
          <p:cNvPr id="3" name="Table 2">
            <a:extLst>
              <a:ext uri="{FF2B5EF4-FFF2-40B4-BE49-F238E27FC236}">
                <a16:creationId xmlns:a16="http://schemas.microsoft.com/office/drawing/2014/main" id="{B248E0F3-36E1-3F07-F42B-51A0274463F5}"/>
              </a:ext>
            </a:extLst>
          </p:cNvPr>
          <p:cNvGraphicFramePr>
            <a:graphicFrameLocks noGrp="1"/>
          </p:cNvGraphicFramePr>
          <p:nvPr>
            <p:extLst>
              <p:ext uri="{D42A27DB-BD31-4B8C-83A1-F6EECF244321}">
                <p14:modId xmlns:p14="http://schemas.microsoft.com/office/powerpoint/2010/main" val="1629277750"/>
              </p:ext>
            </p:extLst>
          </p:nvPr>
        </p:nvGraphicFramePr>
        <p:xfrm>
          <a:off x="393699" y="1811836"/>
          <a:ext cx="8521699" cy="2523399"/>
        </p:xfrm>
        <a:graphic>
          <a:graphicData uri="http://schemas.openxmlformats.org/drawingml/2006/table">
            <a:tbl>
              <a:tblPr/>
              <a:tblGrid>
                <a:gridCol w="1843216">
                  <a:extLst>
                    <a:ext uri="{9D8B030D-6E8A-4147-A177-3AD203B41FA5}">
                      <a16:colId xmlns:a16="http://schemas.microsoft.com/office/drawing/2014/main" val="2764851148"/>
                    </a:ext>
                  </a:extLst>
                </a:gridCol>
                <a:gridCol w="3053541">
                  <a:extLst>
                    <a:ext uri="{9D8B030D-6E8A-4147-A177-3AD203B41FA5}">
                      <a16:colId xmlns:a16="http://schemas.microsoft.com/office/drawing/2014/main" val="2105165459"/>
                    </a:ext>
                  </a:extLst>
                </a:gridCol>
                <a:gridCol w="3624942">
                  <a:extLst>
                    <a:ext uri="{9D8B030D-6E8A-4147-A177-3AD203B41FA5}">
                      <a16:colId xmlns:a16="http://schemas.microsoft.com/office/drawing/2014/main" val="259248965"/>
                    </a:ext>
                  </a:extLst>
                </a:gridCol>
              </a:tblGrid>
              <a:tr h="405964">
                <a:tc>
                  <a:txBody>
                    <a:bodyPr/>
                    <a:lstStyle/>
                    <a:p>
                      <a:r>
                        <a:rPr lang="en-US" sz="1400" b="1"/>
                        <a:t>Day</a:t>
                      </a:r>
                      <a:endParaRPr lang="en-US" sz="1400"/>
                    </a:p>
                  </a:txBody>
                  <a:tcPr anchor="ctr">
                    <a:lnL>
                      <a:noFill/>
                    </a:lnL>
                    <a:lnR>
                      <a:noFill/>
                    </a:lnR>
                    <a:lnT>
                      <a:noFill/>
                    </a:lnT>
                    <a:lnB>
                      <a:noFill/>
                    </a:lnB>
                    <a:noFill/>
                  </a:tcPr>
                </a:tc>
                <a:tc>
                  <a:txBody>
                    <a:bodyPr/>
                    <a:lstStyle/>
                    <a:p>
                      <a:r>
                        <a:rPr lang="en-US" sz="1400" b="1"/>
                        <a:t>Milestone</a:t>
                      </a:r>
                      <a:endParaRPr lang="en-US" sz="1400"/>
                    </a:p>
                  </a:txBody>
                  <a:tcPr anchor="ctr">
                    <a:lnL>
                      <a:noFill/>
                    </a:lnL>
                    <a:lnR>
                      <a:noFill/>
                    </a:lnR>
                    <a:lnT>
                      <a:noFill/>
                    </a:lnT>
                    <a:lnB>
                      <a:noFill/>
                    </a:lnB>
                    <a:noFill/>
                  </a:tcPr>
                </a:tc>
                <a:tc>
                  <a:txBody>
                    <a:bodyPr/>
                    <a:lstStyle/>
                    <a:p>
                      <a:r>
                        <a:rPr lang="en-US" sz="1400" b="1"/>
                        <a:t>Goals</a:t>
                      </a:r>
                      <a:endParaRPr lang="en-US" sz="1400"/>
                    </a:p>
                  </a:txBody>
                  <a:tcPr anchor="ctr">
                    <a:lnL>
                      <a:noFill/>
                    </a:lnL>
                    <a:lnR>
                      <a:noFill/>
                    </a:lnR>
                    <a:lnT>
                      <a:noFill/>
                    </a:lnT>
                    <a:lnB>
                      <a:noFill/>
                    </a:lnB>
                    <a:noFill/>
                  </a:tcPr>
                </a:tc>
                <a:extLst>
                  <a:ext uri="{0D108BD9-81ED-4DB2-BD59-A6C34878D82A}">
                    <a16:rowId xmlns:a16="http://schemas.microsoft.com/office/drawing/2014/main" val="2730723824"/>
                  </a:ext>
                </a:extLst>
              </a:tr>
              <a:tr h="431710">
                <a:tc>
                  <a:txBody>
                    <a:bodyPr/>
                    <a:lstStyle/>
                    <a:p>
                      <a:r>
                        <a:rPr lang="en-US" sz="1400"/>
                        <a:t>21 Apr (Monday)</a:t>
                      </a:r>
                    </a:p>
                  </a:txBody>
                  <a:tcPr anchor="ctr">
                    <a:lnL>
                      <a:noFill/>
                    </a:lnL>
                    <a:lnR>
                      <a:noFill/>
                    </a:lnR>
                    <a:lnT>
                      <a:noFill/>
                    </a:lnT>
                    <a:lnB>
                      <a:noFill/>
                    </a:lnB>
                    <a:noFill/>
                  </a:tcPr>
                </a:tc>
                <a:tc>
                  <a:txBody>
                    <a:bodyPr/>
                    <a:lstStyle/>
                    <a:p>
                      <a:r>
                        <a:rPr lang="en-US" sz="1400"/>
                        <a:t>Hackathon Kickoff</a:t>
                      </a:r>
                    </a:p>
                  </a:txBody>
                  <a:tcPr anchor="ctr">
                    <a:lnL>
                      <a:noFill/>
                    </a:lnL>
                    <a:lnR>
                      <a:noFill/>
                    </a:lnR>
                    <a:lnT>
                      <a:noFill/>
                    </a:lnT>
                    <a:lnB>
                      <a:noFill/>
                    </a:lnB>
                    <a:noFill/>
                  </a:tcPr>
                </a:tc>
                <a:tc>
                  <a:txBody>
                    <a:bodyPr/>
                    <a:lstStyle/>
                    <a:p>
                      <a:r>
                        <a:rPr lang="en-US" sz="1400"/>
                        <a:t>Team setup, scope clarity</a:t>
                      </a:r>
                    </a:p>
                  </a:txBody>
                  <a:tcPr anchor="ctr">
                    <a:lnL>
                      <a:noFill/>
                    </a:lnL>
                    <a:lnR>
                      <a:noFill/>
                    </a:lnR>
                    <a:lnT>
                      <a:noFill/>
                    </a:lnT>
                    <a:lnB>
                      <a:noFill/>
                    </a:lnB>
                    <a:noFill/>
                  </a:tcPr>
                </a:tc>
                <a:extLst>
                  <a:ext uri="{0D108BD9-81ED-4DB2-BD59-A6C34878D82A}">
                    <a16:rowId xmlns:a16="http://schemas.microsoft.com/office/drawing/2014/main" val="3017919477"/>
                  </a:ext>
                </a:extLst>
              </a:tr>
              <a:tr h="559167">
                <a:tc>
                  <a:txBody>
                    <a:bodyPr/>
                    <a:lstStyle/>
                    <a:p>
                      <a:r>
                        <a:rPr lang="en-US" sz="1400"/>
                        <a:t>23 Apr (Wednesday)</a:t>
                      </a:r>
                    </a:p>
                  </a:txBody>
                  <a:tcPr anchor="ctr">
                    <a:lnL>
                      <a:noFill/>
                    </a:lnL>
                    <a:lnR>
                      <a:noFill/>
                    </a:lnR>
                    <a:lnT>
                      <a:noFill/>
                    </a:lnT>
                    <a:lnB>
                      <a:noFill/>
                    </a:lnB>
                    <a:noFill/>
                  </a:tcPr>
                </a:tc>
                <a:tc>
                  <a:txBody>
                    <a:bodyPr/>
                    <a:lstStyle/>
                    <a:p>
                      <a:r>
                        <a:rPr lang="en-US" sz="1400"/>
                        <a:t>✅ </a:t>
                      </a:r>
                      <a:r>
                        <a:rPr lang="en-US" sz="1400" b="1"/>
                        <a:t>Gate 1: Foundation Review</a:t>
                      </a:r>
                      <a:endParaRPr lang="en-US" sz="1400"/>
                    </a:p>
                  </a:txBody>
                  <a:tcPr anchor="ctr">
                    <a:lnL>
                      <a:noFill/>
                    </a:lnL>
                    <a:lnR>
                      <a:noFill/>
                    </a:lnR>
                    <a:lnT>
                      <a:noFill/>
                    </a:lnT>
                    <a:lnB>
                      <a:noFill/>
                    </a:lnB>
                    <a:noFill/>
                  </a:tcPr>
                </a:tc>
                <a:tc>
                  <a:txBody>
                    <a:bodyPr/>
                    <a:lstStyle/>
                    <a:p>
                      <a:r>
                        <a:rPr lang="en-US" sz="1400"/>
                        <a:t>UI mockups, DB &amp; architecture validated</a:t>
                      </a:r>
                    </a:p>
                  </a:txBody>
                  <a:tcPr anchor="ctr">
                    <a:lnL>
                      <a:noFill/>
                    </a:lnL>
                    <a:lnR>
                      <a:noFill/>
                    </a:lnR>
                    <a:lnT>
                      <a:noFill/>
                    </a:lnT>
                    <a:lnB>
                      <a:noFill/>
                    </a:lnB>
                    <a:noFill/>
                  </a:tcPr>
                </a:tc>
                <a:extLst>
                  <a:ext uri="{0D108BD9-81ED-4DB2-BD59-A6C34878D82A}">
                    <a16:rowId xmlns:a16="http://schemas.microsoft.com/office/drawing/2014/main" val="421915402"/>
                  </a:ext>
                </a:extLst>
              </a:tr>
              <a:tr h="797636">
                <a:tc>
                  <a:txBody>
                    <a:bodyPr/>
                    <a:lstStyle/>
                    <a:p>
                      <a:r>
                        <a:rPr lang="en-US" sz="1400"/>
                        <a:t>28 Apr (Monday)</a:t>
                      </a:r>
                    </a:p>
                  </a:txBody>
                  <a:tcPr anchor="ctr">
                    <a:lnL>
                      <a:noFill/>
                    </a:lnL>
                    <a:lnR>
                      <a:noFill/>
                    </a:lnR>
                    <a:lnT>
                      <a:noFill/>
                    </a:lnT>
                    <a:lnB>
                      <a:noFill/>
                    </a:lnB>
                    <a:noFill/>
                  </a:tcPr>
                </a:tc>
                <a:tc>
                  <a:txBody>
                    <a:bodyPr/>
                    <a:lstStyle/>
                    <a:p>
                      <a:r>
                        <a:rPr lang="en-US" sz="1400"/>
                        <a:t>✅ </a:t>
                      </a:r>
                      <a:r>
                        <a:rPr lang="en-US" sz="1400" b="1"/>
                        <a:t>Gate 2: Feature Review</a:t>
                      </a:r>
                      <a:endParaRPr lang="en-US" sz="1400"/>
                    </a:p>
                  </a:txBody>
                  <a:tcPr anchor="ctr">
                    <a:lnL>
                      <a:noFill/>
                    </a:lnL>
                    <a:lnR>
                      <a:noFill/>
                    </a:lnR>
                    <a:lnT>
                      <a:noFill/>
                    </a:lnT>
                    <a:lnB>
                      <a:noFill/>
                    </a:lnB>
                    <a:noFill/>
                  </a:tcPr>
                </a:tc>
                <a:tc>
                  <a:txBody>
                    <a:bodyPr/>
                    <a:lstStyle/>
                    <a:p>
                      <a:r>
                        <a:rPr lang="en-US" sz="1400"/>
                        <a:t>Key features working, UI polishing starts</a:t>
                      </a:r>
                    </a:p>
                  </a:txBody>
                  <a:tcPr anchor="ctr">
                    <a:lnL>
                      <a:noFill/>
                    </a:lnL>
                    <a:lnR>
                      <a:noFill/>
                    </a:lnR>
                    <a:lnT>
                      <a:noFill/>
                    </a:lnT>
                    <a:lnB>
                      <a:noFill/>
                    </a:lnB>
                    <a:noFill/>
                  </a:tcPr>
                </a:tc>
                <a:extLst>
                  <a:ext uri="{0D108BD9-81ED-4DB2-BD59-A6C34878D82A}">
                    <a16:rowId xmlns:a16="http://schemas.microsoft.com/office/drawing/2014/main" val="1071723413"/>
                  </a:ext>
                </a:extLst>
              </a:tr>
              <a:tr h="328922">
                <a:tc>
                  <a:txBody>
                    <a:bodyPr/>
                    <a:lstStyle/>
                    <a:p>
                      <a:r>
                        <a:rPr lang="en-US" sz="1400"/>
                        <a:t>30 Apr (Wednesday)</a:t>
                      </a:r>
                    </a:p>
                  </a:txBody>
                  <a:tcPr anchor="ctr">
                    <a:lnL>
                      <a:noFill/>
                    </a:lnL>
                    <a:lnR>
                      <a:noFill/>
                    </a:lnR>
                    <a:lnT>
                      <a:noFill/>
                    </a:lnT>
                    <a:lnB>
                      <a:noFill/>
                    </a:lnB>
                    <a:noFill/>
                  </a:tcPr>
                </a:tc>
                <a:tc>
                  <a:txBody>
                    <a:bodyPr/>
                    <a:lstStyle/>
                    <a:p>
                      <a:r>
                        <a:rPr lang="en-US" sz="1400"/>
                        <a:t>Final Polish &amp; Presentation</a:t>
                      </a:r>
                    </a:p>
                  </a:txBody>
                  <a:tcPr anchor="ctr">
                    <a:lnL>
                      <a:noFill/>
                    </a:lnL>
                    <a:lnR>
                      <a:noFill/>
                    </a:lnR>
                    <a:lnT>
                      <a:noFill/>
                    </a:lnT>
                    <a:lnB>
                      <a:noFill/>
                    </a:lnB>
                    <a:noFill/>
                  </a:tcPr>
                </a:tc>
                <a:tc>
                  <a:txBody>
                    <a:bodyPr/>
                    <a:lstStyle/>
                    <a:p>
                      <a:r>
                        <a:rPr lang="en-US" sz="1400"/>
                        <a:t>Integration, pitch prep, rehearsals</a:t>
                      </a:r>
                    </a:p>
                  </a:txBody>
                  <a:tcPr anchor="ctr">
                    <a:lnL>
                      <a:noFill/>
                    </a:lnL>
                    <a:lnR>
                      <a:noFill/>
                    </a:lnR>
                    <a:lnT>
                      <a:noFill/>
                    </a:lnT>
                    <a:lnB>
                      <a:noFill/>
                    </a:lnB>
                    <a:noFill/>
                  </a:tcPr>
                </a:tc>
                <a:extLst>
                  <a:ext uri="{0D108BD9-81ED-4DB2-BD59-A6C34878D82A}">
                    <a16:rowId xmlns:a16="http://schemas.microsoft.com/office/drawing/2014/main" val="54880499"/>
                  </a:ext>
                </a:extLst>
              </a:tr>
            </a:tbl>
          </a:graphicData>
        </a:graphic>
      </p:graphicFrame>
    </p:spTree>
    <p:extLst>
      <p:ext uri="{BB962C8B-B14F-4D97-AF65-F5344CB8AC3E}">
        <p14:creationId xmlns:p14="http://schemas.microsoft.com/office/powerpoint/2010/main" val="215877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Problem Statement</a:t>
            </a:r>
          </a:p>
        </p:txBody>
      </p:sp>
      <p:sp>
        <p:nvSpPr>
          <p:cNvPr id="4" name="Subtitle 3"/>
          <p:cNvSpPr>
            <a:spLocks noGrp="1"/>
          </p:cNvSpPr>
          <p:nvPr>
            <p:ph type="subTitle" idx="13"/>
          </p:nvPr>
        </p:nvSpPr>
        <p:spPr/>
        <p:txBody>
          <a:bodyPr>
            <a:normAutofit/>
          </a:bodyPr>
          <a:lstStyle/>
          <a:p>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Lack of Nutritional Awareness:</a:t>
            </a:r>
            <a:r>
              <a:rPr sz="1300" b="0" i="0">
                <a:solidFill>
                  <a:srgbClr val="616161"/>
                </a:solidFill>
                <a:latin typeface="Proxima Nova"/>
              </a:rPr>
              <a:t> Employees are unaware of calorie and nutrient content in cafeteria meals, affecting long-term health.</a:t>
            </a:r>
          </a:p>
          <a:p>
            <a:pPr marL="228600" lvl="1" indent="-91440" algn="l">
              <a:spcBef>
                <a:spcPts val="1200"/>
              </a:spcBef>
              <a:spcAft>
                <a:spcPts val="0"/>
              </a:spcAft>
              <a:buSzPct val="100000"/>
              <a:buFont typeface="Arial"/>
              <a:buChar char="•"/>
            </a:pPr>
            <a:r>
              <a:rPr sz="1300" b="1" i="0">
                <a:solidFill>
                  <a:srgbClr val="616161"/>
                </a:solidFill>
                <a:latin typeface="Proxima Nova"/>
              </a:rPr>
              <a:t>Limited Customization:</a:t>
            </a:r>
            <a:r>
              <a:rPr sz="1300" b="0" i="0">
                <a:solidFill>
                  <a:srgbClr val="616161"/>
                </a:solidFill>
                <a:latin typeface="Proxima Nova"/>
              </a:rPr>
              <a:t> Fixed meal sizes and rigid options restrict dietary flexibility and user control.</a:t>
            </a:r>
          </a:p>
          <a:p>
            <a:pPr marL="228600" lvl="1" indent="-91440" algn="l">
              <a:spcBef>
                <a:spcPts val="1200"/>
              </a:spcBef>
              <a:spcAft>
                <a:spcPts val="0"/>
              </a:spcAft>
              <a:buSzPct val="100000"/>
              <a:buFont typeface="Arial"/>
              <a:buChar char="•"/>
            </a:pPr>
            <a:r>
              <a:rPr sz="1300" b="1" i="0">
                <a:solidFill>
                  <a:srgbClr val="616161"/>
                </a:solidFill>
                <a:latin typeface="Proxima Nova"/>
              </a:rPr>
              <a:t>Multilingual Challenges:</a:t>
            </a:r>
            <a:r>
              <a:rPr sz="1300" b="0" i="0">
                <a:solidFill>
                  <a:srgbClr val="616161"/>
                </a:solidFill>
                <a:latin typeface="Proxima Nova"/>
              </a:rPr>
              <a:t> Language barriers make it hard to recognize or log culturally diverse dish names.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Joyce Toh on Unsplash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Vision &amp; Objectives</a:t>
            </a:r>
          </a:p>
        </p:txBody>
      </p:sp>
      <p:sp>
        <p:nvSpPr>
          <p:cNvPr id="4" name="Subtitle 3"/>
          <p:cNvSpPr>
            <a:spLocks noGrp="1"/>
          </p:cNvSpPr>
          <p:nvPr>
            <p:ph type="subTitle" idx="13"/>
          </p:nvPr>
        </p:nvSpPr>
        <p:spPr/>
        <p:txBody>
          <a:bodyPr>
            <a:normAutofit/>
          </a:bodyPr>
          <a:lstStyle/>
          <a:p>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Empowered Decision-Making</a:t>
            </a:r>
          </a:p>
          <a:p>
            <a:pPr algn="ctr">
              <a:spcAft>
                <a:spcPts val="1200"/>
              </a:spcAft>
            </a:pPr>
            <a:r>
              <a:rPr sz="1300" b="0" i="0">
                <a:solidFill>
                  <a:srgbClr val="616161"/>
                </a:solidFill>
                <a:latin typeface="Proxima Nova"/>
              </a:rPr>
              <a:t>Equip users with real-time nutrition data to make better food choices.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User-Centric App Design</a:t>
            </a:r>
          </a:p>
          <a:p>
            <a:pPr algn="ctr">
              <a:spcAft>
                <a:spcPts val="1200"/>
              </a:spcAft>
            </a:pPr>
            <a:r>
              <a:rPr sz="1300" b="0" i="0">
                <a:solidFill>
                  <a:srgbClr val="616161"/>
                </a:solidFill>
                <a:latin typeface="Proxima Nova"/>
              </a:rPr>
              <a:t>Build an intuitive, multilingual interface that supports quick meal logging.</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Comprehensive Tracking</a:t>
            </a:r>
          </a:p>
          <a:p>
            <a:pPr algn="ctr">
              <a:spcAft>
                <a:spcPts val="1200"/>
              </a:spcAft>
            </a:pPr>
            <a:r>
              <a:rPr sz="1300" b="0" i="0">
                <a:solidFill>
                  <a:srgbClr val="616161"/>
                </a:solidFill>
                <a:latin typeface="Proxima Nova"/>
              </a:rPr>
              <a:t>Log both cafeteria and external meals with AI-powered tools and comparisons.</a:t>
            </a:r>
          </a:p>
        </p:txBody>
      </p:sp>
      <p:pic>
        <p:nvPicPr>
          <p:cNvPr id="3" name="Picture 2" descr="image.png"/>
          <p:cNvPicPr>
            <a:picLocks noChangeAspect="1"/>
          </p:cNvPicPr>
          <p:nvPr/>
        </p:nvPicPr>
        <p:blipFill>
          <a:blip r:embed="rId6"/>
          <a:stretch>
            <a:fillRect/>
          </a:stretch>
        </p:blipFill>
        <p:spPr>
          <a:xfrm>
            <a:off x="3020600" y="3102525"/>
            <a:ext cx="3407301" cy="19204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Mockup UI Screens</a:t>
            </a:r>
          </a:p>
        </p:txBody>
      </p:sp>
      <p:sp>
        <p:nvSpPr>
          <p:cNvPr id="4" name="Subtitle 3"/>
          <p:cNvSpPr>
            <a:spLocks noGrp="1"/>
          </p:cNvSpPr>
          <p:nvPr>
            <p:ph type="subTitle" idx="13"/>
          </p:nvPr>
        </p:nvSpPr>
        <p:spPr/>
        <p:txBody>
          <a:bodyPr>
            <a:normAutofit/>
          </a:bodyPr>
          <a:lstStyle/>
          <a:p>
            <a:r>
              <a:t>Visual Concept of Key App Interfaces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yww_cuvl.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800219"/>
          </a:xfrm>
          <a:prstGeom prst="rect">
            <a:avLst/>
          </a:prstGeom>
          <a:noFill/>
          <a:ln>
            <a:noFill/>
          </a:ln>
        </p:spPr>
        <p:txBody>
          <a:bodyPr wrap="square" lIns="0" tIns="0" rIns="0" bIns="0" anchor="t">
            <a:spAutoFit/>
          </a:bodyPr>
          <a:lstStyle/>
          <a:p>
            <a:pPr algn="ctr"/>
            <a:r>
              <a:rPr sz="1300" b="1" i="0">
                <a:solidFill>
                  <a:srgbClr val="616161"/>
                </a:solidFill>
                <a:latin typeface="Proxima Nova"/>
              </a:rPr>
              <a:t>Home Dashboard</a:t>
            </a:r>
          </a:p>
          <a:p>
            <a:pPr marL="285750" indent="-285750" algn="ctr">
              <a:spcAft>
                <a:spcPts val="1200"/>
              </a:spcAft>
              <a:buChar char="•"/>
            </a:pPr>
            <a:r>
              <a:rPr sz="1300" b="0" i="0">
                <a:solidFill>
                  <a:srgbClr val="616161"/>
                </a:solidFill>
                <a:latin typeface="Proxima Nova"/>
              </a:rPr>
              <a:t>Displays daily nutrient summary, meal breakdowns, and trend visuals.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k7e_jmko.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1154162"/>
          </a:xfrm>
          <a:prstGeom prst="rect">
            <a:avLst/>
          </a:prstGeom>
          <a:noFill/>
          <a:ln>
            <a:noFill/>
          </a:ln>
        </p:spPr>
        <p:txBody>
          <a:bodyPr wrap="square" lIns="0" tIns="0" rIns="0" bIns="0" anchor="t">
            <a:spAutoFit/>
          </a:bodyPr>
          <a:lstStyle/>
          <a:p>
            <a:pPr algn="ctr"/>
            <a:r>
              <a:rPr sz="1300" b="1" i="0">
                <a:solidFill>
                  <a:srgbClr val="616161"/>
                </a:solidFill>
                <a:latin typeface="Proxima Nova"/>
              </a:rPr>
              <a:t>Portion Picker Menu</a:t>
            </a:r>
            <a:endParaRPr lang="en-US"/>
          </a:p>
          <a:p>
            <a:pPr marL="285750" indent="-285750" algn="ctr">
              <a:spcAft>
                <a:spcPts val="1200"/>
              </a:spcAft>
              <a:buChar char="•"/>
            </a:pPr>
            <a:r>
              <a:rPr sz="1300" b="0" i="0">
                <a:solidFill>
                  <a:srgbClr val="616161"/>
                </a:solidFill>
                <a:latin typeface="Proxima Nova"/>
              </a:rPr>
              <a:t>Click-based portion selector for cafeteria items (small, medium, large).</a:t>
            </a:r>
          </a:p>
          <a:p>
            <a:pPr algn="ctr">
              <a:spcAft>
                <a:spcPts val="1200"/>
              </a:spcAft>
            </a:pPr>
            <a:endParaRPr lang="en-US" sz="1300">
              <a:solidFill>
                <a:srgbClr val="616161"/>
              </a:solidFill>
              <a:latin typeface="Proxima Nova"/>
            </a:endParaRP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vdshxsks.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1000274"/>
          </a:xfrm>
          <a:prstGeom prst="rect">
            <a:avLst/>
          </a:prstGeom>
          <a:noFill/>
          <a:ln>
            <a:noFill/>
          </a:ln>
        </p:spPr>
        <p:txBody>
          <a:bodyPr wrap="square" lIns="0" tIns="0" rIns="0" bIns="0" anchor="t">
            <a:spAutoFit/>
          </a:bodyPr>
          <a:lstStyle/>
          <a:p>
            <a:pPr algn="ctr"/>
            <a:r>
              <a:rPr sz="1300" b="1" i="0">
                <a:solidFill>
                  <a:srgbClr val="616161"/>
                </a:solidFill>
                <a:latin typeface="Proxima Nova"/>
              </a:rPr>
              <a:t>Custom Entry </a:t>
            </a:r>
            <a:r>
              <a:rPr lang="en-US" sz="1300" b="1">
                <a:solidFill>
                  <a:srgbClr val="616161"/>
                </a:solidFill>
                <a:latin typeface="Proxima Nova"/>
              </a:rPr>
              <a:t>Flow</a:t>
            </a:r>
            <a:endParaRPr lang="en-US"/>
          </a:p>
          <a:p>
            <a:pPr marL="285750" indent="-285750" algn="ctr">
              <a:buChar char="•"/>
            </a:pPr>
            <a:r>
              <a:rPr lang="en-US" sz="1300">
                <a:solidFill>
                  <a:srgbClr val="616161"/>
                </a:solidFill>
                <a:latin typeface="Proxima Nova"/>
              </a:rPr>
              <a:t>Easily</a:t>
            </a:r>
            <a:r>
              <a:rPr sz="1300" i="0">
                <a:solidFill>
                  <a:srgbClr val="616161"/>
                </a:solidFill>
                <a:latin typeface="Proxima Nova"/>
              </a:rPr>
              <a:t> log non-menu meals via search, image upload</a:t>
            </a:r>
            <a:endParaRPr lang="en-US"/>
          </a:p>
          <a:p>
            <a:pPr marL="285750" indent="-285750" algn="ctr">
              <a:spcAft>
                <a:spcPts val="1200"/>
              </a:spcAft>
              <a:buChar char="•"/>
            </a:pPr>
            <a:r>
              <a:rPr lang="en-US" sz="1300">
                <a:solidFill>
                  <a:srgbClr val="616161"/>
                </a:solidFill>
                <a:latin typeface="Proxima Nova"/>
              </a:rPr>
              <a:t>Search should suggest the most relevant dish name</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Frontend: Features in Detail</a:t>
            </a:r>
          </a:p>
        </p:txBody>
      </p:sp>
      <p:sp>
        <p:nvSpPr>
          <p:cNvPr id="4" name="Subtitle 3"/>
          <p:cNvSpPr>
            <a:spLocks noGrp="1"/>
          </p:cNvSpPr>
          <p:nvPr>
            <p:ph type="subTitle" idx="13"/>
          </p:nvPr>
        </p:nvSpPr>
        <p:spPr/>
        <p:txBody>
          <a:bodyPr>
            <a:normAutofit/>
          </a:bodyPr>
          <a:lstStyle/>
          <a:p>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cg484o_n.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Cafeteria Menu Interface</a:t>
            </a:r>
          </a:p>
          <a:p>
            <a:pPr algn="ctr">
              <a:spcAft>
                <a:spcPts val="1200"/>
              </a:spcAft>
            </a:pPr>
            <a:r>
              <a:rPr sz="1300" b="0" i="0">
                <a:solidFill>
                  <a:srgbClr val="616161"/>
                </a:solidFill>
                <a:latin typeface="Proxima Nova"/>
              </a:rPr>
              <a:t>Interactive UI with portion size picker and dish info.</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a966dojf.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Smart Meal Logging</a:t>
            </a:r>
          </a:p>
          <a:p>
            <a:pPr algn="ctr">
              <a:spcAft>
                <a:spcPts val="1200"/>
              </a:spcAft>
            </a:pPr>
            <a:r>
              <a:rPr sz="1300" b="0" i="0">
                <a:solidFill>
                  <a:srgbClr val="616161"/>
                </a:solidFill>
                <a:latin typeface="Proxima Nova"/>
              </a:rPr>
              <a:t>Support for multilingual search, barcode scanning, and custom entries.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gijk6wad.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Visual Insights</a:t>
            </a:r>
          </a:p>
          <a:p>
            <a:pPr algn="ctr">
              <a:spcAft>
                <a:spcPts val="1200"/>
              </a:spcAft>
            </a:pPr>
            <a:r>
              <a:rPr sz="1300" b="0" i="0">
                <a:solidFill>
                  <a:srgbClr val="616161"/>
                </a:solidFill>
                <a:latin typeface="Proxima Nova"/>
              </a:rPr>
              <a:t>Daily dashboard with graphs and percentile comparisons.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Smart &amp; Multilingual Database</a:t>
            </a:r>
          </a:p>
        </p:txBody>
      </p:sp>
      <p:sp>
        <p:nvSpPr>
          <p:cNvPr id="4" name="Subtitle 3"/>
          <p:cNvSpPr>
            <a:spLocks noGrp="1"/>
          </p:cNvSpPr>
          <p:nvPr>
            <p:ph type="subTitle" idx="13"/>
          </p:nvPr>
        </p:nvSpPr>
        <p:spPr/>
        <p:txBody>
          <a:bodyPr>
            <a:normAutofit/>
          </a:bodyPr>
          <a:lstStyle/>
          <a:p>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705869"/>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Localized Food Entries:</a:t>
            </a:r>
            <a:r>
              <a:rPr sz="1300" b="0" i="0">
                <a:solidFill>
                  <a:srgbClr val="616161"/>
                </a:solidFill>
                <a:latin typeface="Proxima Nova"/>
              </a:rPr>
              <a:t> Database includes region-specific names like 'Sundal' or '</a:t>
            </a:r>
            <a:r>
              <a:rPr sz="1300" b="0" i="0" err="1">
                <a:solidFill>
                  <a:srgbClr val="616161"/>
                </a:solidFill>
                <a:latin typeface="Proxima Nova"/>
              </a:rPr>
              <a:t>Chitranna</a:t>
            </a:r>
            <a:r>
              <a:rPr sz="1300" b="0" i="0">
                <a:solidFill>
                  <a:srgbClr val="616161"/>
                </a:solidFill>
                <a:latin typeface="Proxima Nova"/>
              </a:rPr>
              <a:t>'.</a:t>
            </a:r>
            <a:endParaRPr lang="en-US" sz="1300" b="0" i="0">
              <a:solidFill>
                <a:srgbClr val="616161"/>
              </a:solidFill>
              <a:latin typeface="Proxima Nova"/>
            </a:endParaRPr>
          </a:p>
          <a:p>
            <a:pPr marL="228600" indent="-91440">
              <a:spcAft>
                <a:spcPts val="800"/>
              </a:spcAft>
              <a:buSzPct val="100000"/>
              <a:buFont typeface="Arial"/>
              <a:buChar char="•"/>
            </a:pPr>
            <a:r>
              <a:rPr lang="en-US" sz="1300" b="1">
                <a:solidFill>
                  <a:srgbClr val="616161"/>
                </a:solidFill>
                <a:latin typeface="Proxima Nova"/>
              </a:rPr>
              <a:t>Support to local languages</a:t>
            </a:r>
            <a:r>
              <a:rPr lang="en-US" sz="1300">
                <a:solidFill>
                  <a:srgbClr val="616161"/>
                </a:solidFill>
                <a:latin typeface="Proxima Nova"/>
              </a:rPr>
              <a:t>: Users should be able to search for dishes in English, Hindi, Kannada, Tamil, Telugu, Marathi</a:t>
            </a:r>
          </a:p>
          <a:p>
            <a:pPr marL="228600" lvl="1" indent="-91440" algn="l">
              <a:spcBef>
                <a:spcPts val="1200"/>
              </a:spcBef>
              <a:spcAft>
                <a:spcPts val="0"/>
              </a:spcAft>
              <a:buSzPct val="100000"/>
              <a:buFont typeface="Arial"/>
              <a:buChar char="•"/>
            </a:pPr>
            <a:r>
              <a:rPr sz="1300" b="1" i="0">
                <a:solidFill>
                  <a:srgbClr val="616161"/>
                </a:solidFill>
                <a:latin typeface="Proxima Nova"/>
              </a:rPr>
              <a:t>Compact &amp; Offline-Ready:</a:t>
            </a:r>
            <a:r>
              <a:rPr sz="1300" b="0" i="0">
                <a:solidFill>
                  <a:srgbClr val="616161"/>
                </a:solidFill>
                <a:latin typeface="Proxima Nova"/>
              </a:rPr>
              <a:t> Efficient storage ensures fast, reliable access even without internet.</a:t>
            </a:r>
          </a:p>
          <a:p>
            <a:pPr marL="228600" lvl="1" indent="-91440" algn="l">
              <a:spcBef>
                <a:spcPts val="1200"/>
              </a:spcBef>
              <a:spcAft>
                <a:spcPts val="0"/>
              </a:spcAft>
              <a:buSzPct val="100000"/>
              <a:buFont typeface="Arial"/>
              <a:buChar char="•"/>
            </a:pPr>
            <a:r>
              <a:rPr sz="1300" b="1" i="0">
                <a:solidFill>
                  <a:srgbClr val="616161"/>
                </a:solidFill>
                <a:latin typeface="Proxima Nova"/>
              </a:rPr>
              <a:t>Crowdsourced Updates:</a:t>
            </a:r>
            <a:r>
              <a:rPr sz="1300" b="0" i="0">
                <a:solidFill>
                  <a:srgbClr val="616161"/>
                </a:solidFill>
                <a:latin typeface="Proxima Nova"/>
              </a:rPr>
              <a:t> Canteen managers and users can contribute, with moderation and versioning.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3cay4cqs.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Nikos Kavvadas on Unsplash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Backend Architecture &amp; Data Handling</a:t>
            </a:r>
          </a:p>
        </p:txBody>
      </p:sp>
      <p:sp>
        <p:nvSpPr>
          <p:cNvPr id="4" name="Subtitle 3"/>
          <p:cNvSpPr>
            <a:spLocks noGrp="1"/>
          </p:cNvSpPr>
          <p:nvPr>
            <p:ph type="subTitle" idx="13"/>
          </p:nvPr>
        </p:nvSpPr>
        <p:spPr/>
        <p:txBody>
          <a:bodyPr>
            <a:normAutofit/>
          </a:bodyPr>
          <a:lstStyle/>
          <a:p>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Hybrid Data Storage:</a:t>
            </a:r>
            <a:r>
              <a:rPr sz="1300" b="0" i="0">
                <a:solidFill>
                  <a:srgbClr val="616161"/>
                </a:solidFill>
                <a:latin typeface="Proxima Nova"/>
              </a:rPr>
              <a:t> Local DB embedded in app; central server optional for sync and analysis.</a:t>
            </a:r>
          </a:p>
          <a:p>
            <a:pPr marL="228600" lvl="1" indent="-91440" algn="l">
              <a:spcBef>
                <a:spcPts val="1200"/>
              </a:spcBef>
              <a:spcAft>
                <a:spcPts val="0"/>
              </a:spcAft>
              <a:buSzPct val="100000"/>
              <a:buFont typeface="Arial"/>
              <a:buChar char="•"/>
            </a:pPr>
            <a:r>
              <a:rPr sz="1300" b="1" i="0">
                <a:solidFill>
                  <a:srgbClr val="616161"/>
                </a:solidFill>
                <a:latin typeface="Proxima Nova"/>
              </a:rPr>
              <a:t>AI-Ready Design:</a:t>
            </a:r>
            <a:r>
              <a:rPr sz="1300" b="0" i="0">
                <a:solidFill>
                  <a:srgbClr val="616161"/>
                </a:solidFill>
                <a:latin typeface="Proxima Nova"/>
              </a:rPr>
              <a:t> Built to scale from manual entry to image-based food recognition.</a:t>
            </a:r>
          </a:p>
          <a:p>
            <a:pPr marL="228600" lvl="1" indent="-91440" algn="l">
              <a:spcBef>
                <a:spcPts val="1200"/>
              </a:spcBef>
              <a:spcAft>
                <a:spcPts val="0"/>
              </a:spcAft>
              <a:buSzPct val="100000"/>
              <a:buFont typeface="Arial"/>
              <a:buChar char="•"/>
            </a:pPr>
            <a:r>
              <a:rPr sz="1300" b="1" i="0">
                <a:solidFill>
                  <a:srgbClr val="616161"/>
                </a:solidFill>
                <a:latin typeface="Proxima Nova"/>
              </a:rPr>
              <a:t>Privacy-Respectful Analytics:</a:t>
            </a:r>
            <a:r>
              <a:rPr sz="1300" b="0" i="0">
                <a:solidFill>
                  <a:srgbClr val="616161"/>
                </a:solidFill>
                <a:latin typeface="Proxima Nova"/>
              </a:rPr>
              <a:t> User-consented data upload enables personalized advice and benchmarking.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eue27tms.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Yancy Min on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Future Enhancements</a:t>
            </a:r>
          </a:p>
        </p:txBody>
      </p:sp>
      <p:sp>
        <p:nvSpPr>
          <p:cNvPr id="4" name="Subtitle 3"/>
          <p:cNvSpPr>
            <a:spLocks noGrp="1"/>
          </p:cNvSpPr>
          <p:nvPr>
            <p:ph type="subTitle" idx="13"/>
          </p:nvPr>
        </p:nvSpPr>
        <p:spPr/>
        <p:txBody>
          <a:bodyPr>
            <a:normAutofit/>
          </a:bodyPr>
          <a:lstStyle/>
          <a:p>
            <a:endParaRP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7293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AI Food Recognition:</a:t>
            </a:r>
            <a:r>
              <a:rPr sz="1300" b="0" i="0">
                <a:solidFill>
                  <a:srgbClr val="616161"/>
                </a:solidFill>
                <a:latin typeface="Proxima Nova"/>
              </a:rPr>
              <a:t> Upload meal photo to detect items and estimate portion sizes.</a:t>
            </a:r>
          </a:p>
          <a:p>
            <a:pPr marL="228600" lvl="1" indent="-91440" algn="l">
              <a:spcBef>
                <a:spcPts val="1200"/>
              </a:spcBef>
              <a:spcAft>
                <a:spcPts val="0"/>
              </a:spcAft>
              <a:buSzPct val="100000"/>
              <a:buFont typeface="Arial"/>
              <a:buChar char="•"/>
            </a:pPr>
            <a:r>
              <a:rPr sz="1300" b="1" i="0">
                <a:solidFill>
                  <a:srgbClr val="616161"/>
                </a:solidFill>
                <a:latin typeface="Proxima Nova"/>
              </a:rPr>
              <a:t>Personalized Advice:</a:t>
            </a:r>
            <a:r>
              <a:rPr sz="1300" b="0" i="0">
                <a:solidFill>
                  <a:srgbClr val="616161"/>
                </a:solidFill>
                <a:latin typeface="Proxima Nova"/>
              </a:rPr>
              <a:t> Diet suggestions based on trends and deficiencies in intake.</a:t>
            </a:r>
          </a:p>
          <a:p>
            <a:pPr marL="228600" lvl="1" indent="-91440" algn="l">
              <a:spcBef>
                <a:spcPts val="1200"/>
              </a:spcBef>
              <a:spcAft>
                <a:spcPts val="0"/>
              </a:spcAft>
              <a:buSzPct val="100000"/>
              <a:buFont typeface="Arial"/>
              <a:buChar char="•"/>
            </a:pPr>
            <a:r>
              <a:rPr sz="1300" b="1" i="0">
                <a:solidFill>
                  <a:srgbClr val="616161"/>
                </a:solidFill>
                <a:latin typeface="Proxima Nova"/>
              </a:rPr>
              <a:t>Gamified Engagement:</a:t>
            </a:r>
            <a:r>
              <a:rPr sz="1300" b="0" i="0">
                <a:solidFill>
                  <a:srgbClr val="616161"/>
                </a:solidFill>
                <a:latin typeface="Proxima Nova"/>
              </a:rPr>
              <a:t> Badges, rewards, and daily goals to motivate healthy eating.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3izofhw0.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Luke Chesser on Unsplash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9CC47-06AF-A2CD-BDB0-4CDA41FC2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04DAE-C04C-3D66-9CAC-F3B87A80079D}"/>
              </a:ext>
            </a:extLst>
          </p:cNvPr>
          <p:cNvSpPr>
            <a:spLocks noGrp="1"/>
          </p:cNvSpPr>
          <p:nvPr>
            <p:ph type="title"/>
          </p:nvPr>
        </p:nvSpPr>
        <p:spPr/>
        <p:txBody>
          <a:bodyPr>
            <a:normAutofit/>
          </a:bodyPr>
          <a:lstStyle/>
          <a:p>
            <a:r>
              <a:rPr lang="en-US"/>
              <a:t>Hackathon Timeline with Gates</a:t>
            </a:r>
            <a:endParaRPr/>
          </a:p>
        </p:txBody>
      </p:sp>
      <p:sp>
        <p:nvSpPr>
          <p:cNvPr id="4" name="Subtitle 3">
            <a:extLst>
              <a:ext uri="{FF2B5EF4-FFF2-40B4-BE49-F238E27FC236}">
                <a16:creationId xmlns:a16="http://schemas.microsoft.com/office/drawing/2014/main" id="{3BE0F25E-F62D-C18F-7AD3-75DFBEDF5780}"/>
              </a:ext>
            </a:extLst>
          </p:cNvPr>
          <p:cNvSpPr>
            <a:spLocks noGrp="1"/>
          </p:cNvSpPr>
          <p:nvPr>
            <p:ph type="subTitle" idx="13"/>
          </p:nvPr>
        </p:nvSpPr>
        <p:spPr/>
        <p:txBody>
          <a:bodyPr>
            <a:normAutofit/>
          </a:bodyPr>
          <a:lstStyle/>
          <a:p>
            <a:r>
              <a:rPr lang="en-US"/>
              <a:t>Must-Haves (60 Points)</a:t>
            </a:r>
          </a:p>
        </p:txBody>
      </p:sp>
      <p:sp>
        <p:nvSpPr>
          <p:cNvPr id="5" name="Rectangle 4">
            <a:extLst>
              <a:ext uri="{FF2B5EF4-FFF2-40B4-BE49-F238E27FC236}">
                <a16:creationId xmlns:a16="http://schemas.microsoft.com/office/drawing/2014/main" id="{8C65297D-E022-F4E8-D161-1B01AE611683}"/>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EBEA0DE4-2F02-63FD-71CB-0C847BAE16C2}"/>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1ACF9A6C-67A7-6F5A-D48C-F26AB5C986E2}"/>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aphicFrame>
        <p:nvGraphicFramePr>
          <p:cNvPr id="9" name="Table 8">
            <a:extLst>
              <a:ext uri="{FF2B5EF4-FFF2-40B4-BE49-F238E27FC236}">
                <a16:creationId xmlns:a16="http://schemas.microsoft.com/office/drawing/2014/main" id="{1D2B494C-B94F-8F45-FCB6-F45F15F861CB}"/>
              </a:ext>
            </a:extLst>
          </p:cNvPr>
          <p:cNvGraphicFramePr>
            <a:graphicFrameLocks noGrp="1"/>
          </p:cNvGraphicFramePr>
          <p:nvPr>
            <p:extLst>
              <p:ext uri="{D42A27DB-BD31-4B8C-83A1-F6EECF244321}">
                <p14:modId xmlns:p14="http://schemas.microsoft.com/office/powerpoint/2010/main" val="1101725660"/>
              </p:ext>
            </p:extLst>
          </p:nvPr>
        </p:nvGraphicFramePr>
        <p:xfrm>
          <a:off x="736169" y="1162372"/>
          <a:ext cx="7635443" cy="3414041"/>
        </p:xfrm>
        <a:graphic>
          <a:graphicData uri="http://schemas.openxmlformats.org/drawingml/2006/table">
            <a:tbl>
              <a:tblPr bandRow="1">
                <a:tableStyleId>{5C22544A-7EE6-4342-B048-85BDC9FD1C3A}</a:tableStyleId>
              </a:tblPr>
              <a:tblGrid>
                <a:gridCol w="2538283">
                  <a:extLst>
                    <a:ext uri="{9D8B030D-6E8A-4147-A177-3AD203B41FA5}">
                      <a16:colId xmlns:a16="http://schemas.microsoft.com/office/drawing/2014/main" val="573320019"/>
                    </a:ext>
                  </a:extLst>
                </a:gridCol>
                <a:gridCol w="4113770">
                  <a:extLst>
                    <a:ext uri="{9D8B030D-6E8A-4147-A177-3AD203B41FA5}">
                      <a16:colId xmlns:a16="http://schemas.microsoft.com/office/drawing/2014/main" val="888074933"/>
                    </a:ext>
                  </a:extLst>
                </a:gridCol>
                <a:gridCol w="983390">
                  <a:extLst>
                    <a:ext uri="{9D8B030D-6E8A-4147-A177-3AD203B41FA5}">
                      <a16:colId xmlns:a16="http://schemas.microsoft.com/office/drawing/2014/main" val="3205824025"/>
                    </a:ext>
                  </a:extLst>
                </a:gridCol>
              </a:tblGrid>
              <a:tr h="335611">
                <a:tc>
                  <a:txBody>
                    <a:bodyPr/>
                    <a:lstStyle/>
                    <a:p>
                      <a:r>
                        <a:rPr lang="en-US"/>
                        <a:t>Criteria</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Description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Points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740674136"/>
                  </a:ext>
                </a:extLst>
              </a:tr>
              <a:tr h="335611">
                <a:tc>
                  <a:txBody>
                    <a:bodyPr/>
                    <a:lstStyle/>
                    <a:p>
                      <a:r>
                        <a:rPr lang="en-US" b="1"/>
                        <a:t>Functional App &amp; UI</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Fully working app with intuitive and fast interface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15</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34665606"/>
                  </a:ext>
                </a:extLst>
              </a:tr>
              <a:tr h="335611">
                <a:tc>
                  <a:txBody>
                    <a:bodyPr/>
                    <a:lstStyle/>
                    <a:p>
                      <a:r>
                        <a:rPr lang="en-US" b="1"/>
                        <a:t>User Profile</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Basic health info like height, weight, age and suggest individual dietary requirement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5</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676127501"/>
                  </a:ext>
                </a:extLst>
              </a:tr>
              <a:tr h="568833">
                <a:tc>
                  <a:txBody>
                    <a:bodyPr/>
                    <a:lstStyle/>
                    <a:p>
                      <a:r>
                        <a:rPr lang="en-US" b="1"/>
                        <a:t>Robust Food Database</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Multilingual (at least English), rich, and expandable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10</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787469718"/>
                  </a:ext>
                </a:extLst>
              </a:tr>
              <a:tr h="568833">
                <a:tc>
                  <a:txBody>
                    <a:bodyPr/>
                    <a:lstStyle/>
                    <a:p>
                      <a:r>
                        <a:rPr lang="en-US" b="1"/>
                        <a:t>Custom Dish Support</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Ability to search for and add off-menu/custom dishes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5</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45169476"/>
                  </a:ext>
                </a:extLst>
              </a:tr>
              <a:tr h="335611">
                <a:tc>
                  <a:txBody>
                    <a:bodyPr/>
                    <a:lstStyle/>
                    <a:p>
                      <a:r>
                        <a:rPr lang="en-US" b="1"/>
                        <a:t>Nutrition History</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Displays past consumption trends and consumptions vs ideal requirement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10</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606418618"/>
                  </a:ext>
                </a:extLst>
              </a:tr>
              <a:tr h="568833">
                <a:tc>
                  <a:txBody>
                    <a:bodyPr/>
                    <a:lstStyle/>
                    <a:p>
                      <a:r>
                        <a:rPr lang="en-US" b="1"/>
                        <a:t>User Testing &amp; Feedback</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At least 10 users per team use the app for 2 weeks; quality of input, data &amp; insights collected</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a:t>15</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54804649"/>
                  </a:ext>
                </a:extLst>
              </a:tr>
            </a:tbl>
          </a:graphicData>
        </a:graphic>
      </p:graphicFrame>
    </p:spTree>
    <p:extLst>
      <p:ext uri="{BB962C8B-B14F-4D97-AF65-F5344CB8AC3E}">
        <p14:creationId xmlns:p14="http://schemas.microsoft.com/office/powerpoint/2010/main" val="3249198618"/>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DD31494C1E6E41BE0049E6BA35B751" ma:contentTypeVersion="10" ma:contentTypeDescription="Create a new document." ma:contentTypeScope="" ma:versionID="d2b71aab3ccd90505ec98656836b9967">
  <xsd:schema xmlns:xsd="http://www.w3.org/2001/XMLSchema" xmlns:xs="http://www.w3.org/2001/XMLSchema" xmlns:p="http://schemas.microsoft.com/office/2006/metadata/properties" xmlns:ns2="0f2e1657-cedd-4ba6-aec1-8d1b32ab7d76" xmlns:ns3="4aa4b80a-c087-4098-891c-57260e8ab89c" targetNamespace="http://schemas.microsoft.com/office/2006/metadata/properties" ma:root="true" ma:fieldsID="6bccc60dc93e871afbbb0db821328ffa" ns2:_="" ns3:_="">
    <xsd:import namespace="0f2e1657-cedd-4ba6-aec1-8d1b32ab7d76"/>
    <xsd:import namespace="4aa4b80a-c087-4098-891c-57260e8ab89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2e1657-cedd-4ba6-aec1-8d1b32ab7d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97050f6e-97f2-48e7-ad72-ec3f75f90041"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a4b80a-c087-4098-891c-57260e8ab89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667aae4-a758-4ab0-9bcf-c5d899fc3c00}" ma:internalName="TaxCatchAll" ma:showField="CatchAllData" ma:web="4aa4b80a-c087-4098-891c-57260e8ab8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aa4b80a-c087-4098-891c-57260e8ab89c" xsi:nil="true"/>
    <lcf76f155ced4ddcb4097134ff3c332f xmlns="0f2e1657-cedd-4ba6-aec1-8d1b32ab7d7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CB95638-FD61-42D1-AB8B-756F80E65029}">
  <ds:schemaRefs>
    <ds:schemaRef ds:uri="http://schemas.microsoft.com/sharepoint/v3/contenttype/forms"/>
  </ds:schemaRefs>
</ds:datastoreItem>
</file>

<file path=customXml/itemProps2.xml><?xml version="1.0" encoding="utf-8"?>
<ds:datastoreItem xmlns:ds="http://schemas.openxmlformats.org/officeDocument/2006/customXml" ds:itemID="{14B52B9D-6C38-4FFD-8D3B-8B3A391A34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2e1657-cedd-4ba6-aec1-8d1b32ab7d76"/>
    <ds:schemaRef ds:uri="4aa4b80a-c087-4098-891c-57260e8ab8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3F3932-BE02-47BA-A627-370ABE3CFACD}">
  <ds:schemaRefs>
    <ds:schemaRef ds:uri="http://schemas.microsoft.com/office/2006/metadata/properties"/>
    <ds:schemaRef ds:uri="http://schemas.microsoft.com/office/infopath/2007/PartnerControls"/>
    <ds:schemaRef ds:uri="4aa4b80a-c087-4098-891c-57260e8ab89c"/>
    <ds:schemaRef ds:uri="0f2e1657-cedd-4ba6-aec1-8d1b32ab7d76"/>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Spearmint</vt:lpstr>
      <vt:lpstr>SmartCafé: Your Nutritional Companion</vt:lpstr>
      <vt:lpstr>Problem Statement</vt:lpstr>
      <vt:lpstr>Vision &amp; Objectives</vt:lpstr>
      <vt:lpstr>Mockup UI Screens</vt:lpstr>
      <vt:lpstr>Frontend: Features in Detail</vt:lpstr>
      <vt:lpstr>Smart &amp; Multilingual Database</vt:lpstr>
      <vt:lpstr>Backend Architecture &amp; Data Handling</vt:lpstr>
      <vt:lpstr>Future Enhancements</vt:lpstr>
      <vt:lpstr>Hackathon Timeline with Gates</vt:lpstr>
      <vt:lpstr>Hackathon Timeline with Gates</vt:lpstr>
      <vt:lpstr>Hackathon Timeline with Gates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2025-04-19T07:39:09Z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4dbb1d-991d-4bbd-aad5-33bac1d8ffaf_Enabled">
    <vt:lpwstr>true</vt:lpwstr>
  </property>
  <property fmtid="{D5CDD505-2E9C-101B-9397-08002B2CF9AE}" pid="3" name="MSIP_Label_924dbb1d-991d-4bbd-aad5-33bac1d8ffaf_SetDate">
    <vt:lpwstr>2025-04-15T14:14:41Z</vt:lpwstr>
  </property>
  <property fmtid="{D5CDD505-2E9C-101B-9397-08002B2CF9AE}" pid="4" name="MSIP_Label_924dbb1d-991d-4bbd-aad5-33bac1d8ffaf_Method">
    <vt:lpwstr>Standard</vt:lpwstr>
  </property>
  <property fmtid="{D5CDD505-2E9C-101B-9397-08002B2CF9AE}" pid="5" name="MSIP_Label_924dbb1d-991d-4bbd-aad5-33bac1d8ffaf_Name">
    <vt:lpwstr>924dbb1d-991d-4bbd-aad5-33bac1d8ffaf</vt:lpwstr>
  </property>
  <property fmtid="{D5CDD505-2E9C-101B-9397-08002B2CF9AE}" pid="6" name="MSIP_Label_924dbb1d-991d-4bbd-aad5-33bac1d8ffaf_SiteId">
    <vt:lpwstr>9652d7c2-1ccf-4940-8151-4a92bd474ed0</vt:lpwstr>
  </property>
  <property fmtid="{D5CDD505-2E9C-101B-9397-08002B2CF9AE}" pid="7" name="MSIP_Label_924dbb1d-991d-4bbd-aad5-33bac1d8ffaf_ActionId">
    <vt:lpwstr>59d3591e-d33f-47b2-9faa-d3db58d77f1b</vt:lpwstr>
  </property>
  <property fmtid="{D5CDD505-2E9C-101B-9397-08002B2CF9AE}" pid="8" name="MSIP_Label_924dbb1d-991d-4bbd-aad5-33bac1d8ffaf_ContentBits">
    <vt:lpwstr>0</vt:lpwstr>
  </property>
  <property fmtid="{D5CDD505-2E9C-101B-9397-08002B2CF9AE}" pid="9" name="MSIP_Label_924dbb1d-991d-4bbd-aad5-33bac1d8ffaf_Tag">
    <vt:lpwstr>10, 3, 0, 1</vt:lpwstr>
  </property>
  <property fmtid="{D5CDD505-2E9C-101B-9397-08002B2CF9AE}" pid="10" name="ContentTypeId">
    <vt:lpwstr>0x010100DEDD31494C1E6E41BE0049E6BA35B751</vt:lpwstr>
  </property>
  <property fmtid="{D5CDD505-2E9C-101B-9397-08002B2CF9AE}" pid="11" name="MediaServiceImageTags">
    <vt:lpwstr/>
  </property>
</Properties>
</file>